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Pacifico"/>
      <p:regular r:id="rId41"/>
    </p:embeddedFont>
    <p:embeddedFont>
      <p:font typeface="Merriweather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3C675C-C424-4750-B471-1615FFB08AEC}">
  <a:tblStyle styleId="{463C675C-C424-4750-B471-1615FFB08A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Merriweather-regular.fntdata"/><Relationship Id="rId41" Type="http://schemas.openxmlformats.org/officeDocument/2006/relationships/font" Target="fonts/Pacifico-regular.fntdata"/><Relationship Id="rId22" Type="http://schemas.openxmlformats.org/officeDocument/2006/relationships/slide" Target="slides/slide16.xml"/><Relationship Id="rId44" Type="http://schemas.openxmlformats.org/officeDocument/2006/relationships/font" Target="fonts/Merriweather-italic.fntdata"/><Relationship Id="rId21" Type="http://schemas.openxmlformats.org/officeDocument/2006/relationships/slide" Target="slides/slide15.xml"/><Relationship Id="rId43" Type="http://schemas.openxmlformats.org/officeDocument/2006/relationships/font" Target="fonts/Merriweather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Merriweath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099ed7b7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099ed7b7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a207bd1a6_14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a207bd1a6_14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a207bd1a6_15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a207bd1a6_1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a207bd1a6_14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a207bd1a6_14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a207bd1a6_15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a207bd1a6_15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a207bd1a6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a207bd1a6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a207bd1a6_1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a207bd1a6_1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a207bd1a6_1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a207bd1a6_1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a207bd1a6_1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a207bd1a6_1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a207bd1a6_15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a207bd1a6_1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a207bd1a6_1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a207bd1a6_1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a207bd1a6_15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a207bd1a6_15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a207bd1a6_15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a207bd1a6_1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a207bd1a6_1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a207bd1a6_1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a207bd1a6_15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a207bd1a6_15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a207bd1a6_15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a207bd1a6_15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a207bd1a6_14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a207bd1a6_14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a207bd1a6_15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a207bd1a6_15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a207bd1a6_1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a207bd1a6_1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a207bd1a6_15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a207bd1a6_15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a207bd1a6_1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a207bd1a6_1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a207bd1a6_14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a207bd1a6_1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a207bd1a6_14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a207bd1a6_14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a207bd1a6_15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a207bd1a6_15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a207bd1a6_1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a207bd1a6_1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a207bd1a6_14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a207bd1a6_14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a207bd1a6_15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a207bd1a6_15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a207bd1a6_1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a207bd1a6_1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a207bd1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a207bd1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a207bd1a6_1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a207bd1a6_1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a207bd1a6_1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a207bd1a6_1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a207bd1a6_1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a207bd1a6_1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a207bd1a6_14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a207bd1a6_1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jp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jp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jp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jpg"/><Relationship Id="rId4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jp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jpg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jp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jp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70150" y="3755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4572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cifico"/>
                <a:ea typeface="Pacifico"/>
                <a:cs typeface="Pacifico"/>
                <a:sym typeface="Pacifico"/>
              </a:rPr>
              <a:t>Team: </a:t>
            </a:r>
            <a:r>
              <a:rPr lang="en-GB">
                <a:latin typeface="Pacifico"/>
                <a:ea typeface="Pacifico"/>
                <a:cs typeface="Pacifico"/>
                <a:sym typeface="Pacifico"/>
              </a:rPr>
              <a:t>Dress for Less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689900" y="1648688"/>
            <a:ext cx="57642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Final project</a:t>
            </a:r>
            <a:endParaRPr sz="4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774150" y="1316000"/>
            <a:ext cx="7595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Application analysis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Defining scope of workbench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Creating test cases and executing them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Making bug reports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Defining other types of testing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Making list of recommendation for improvements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Making SWOT analysis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>
            <a:off x="567658" y="1975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latin typeface="Merriweather"/>
                <a:ea typeface="Merriweather"/>
                <a:cs typeface="Merriweather"/>
                <a:sym typeface="Merriweather"/>
              </a:rPr>
              <a:t>3. Functional Testing in TestRail</a:t>
            </a:r>
            <a:endParaRPr sz="3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5075" y="1590625"/>
            <a:ext cx="1670775" cy="16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254350" y="396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E69138"/>
                </a:solidFill>
              </a:rPr>
              <a:t>Executing Functional Tests in TestRail</a:t>
            </a:r>
            <a:endParaRPr b="1" sz="1900">
              <a:solidFill>
                <a:srgbClr val="E69138"/>
              </a:solidFill>
            </a:endParaRPr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1585925" y="1607350"/>
            <a:ext cx="59793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25" y="968963"/>
            <a:ext cx="8115298" cy="38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ctrTitle"/>
          </p:nvPr>
        </p:nvSpPr>
        <p:spPr>
          <a:xfrm>
            <a:off x="1664608" y="19634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latin typeface="Merriweather"/>
                <a:ea typeface="Merriweather"/>
                <a:cs typeface="Merriweather"/>
                <a:sym typeface="Merriweather"/>
              </a:rPr>
              <a:t>4. Bug report in Jira</a:t>
            </a:r>
            <a:endParaRPr sz="3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4">
            <a:alphaModFix/>
          </a:blip>
          <a:srcRect b="94764" l="-265647" r="245325" t="-121523"/>
          <a:stretch/>
        </p:blipFill>
        <p:spPr>
          <a:xfrm>
            <a:off x="152400" y="152400"/>
            <a:ext cx="2412508" cy="165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 rotWithShape="1">
          <a:blip r:embed="rId5">
            <a:alphaModFix/>
          </a:blip>
          <a:srcRect b="0" l="5000" r="-5000" t="0"/>
          <a:stretch/>
        </p:blipFill>
        <p:spPr>
          <a:xfrm>
            <a:off x="7167150" y="1963400"/>
            <a:ext cx="1321400" cy="13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93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900">
                <a:solidFill>
                  <a:srgbClr val="E69138"/>
                </a:solidFill>
              </a:rPr>
              <a:t>List of bugs r</a:t>
            </a:r>
            <a:r>
              <a:rPr b="1" lang="en-GB" sz="1900">
                <a:solidFill>
                  <a:srgbClr val="E69138"/>
                </a:solidFill>
              </a:rPr>
              <a:t>eported in project management tool - Jira</a:t>
            </a:r>
            <a:endParaRPr b="1" sz="1900">
              <a:solidFill>
                <a:srgbClr val="E69138"/>
              </a:solidFill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613" y="1066475"/>
            <a:ext cx="7648775" cy="35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200" y="842950"/>
            <a:ext cx="706755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 b="-2759" l="990" r="0" t="2760"/>
          <a:stretch/>
        </p:blipFill>
        <p:spPr>
          <a:xfrm>
            <a:off x="286225" y="585388"/>
            <a:ext cx="8571550" cy="39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50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900">
                <a:solidFill>
                  <a:srgbClr val="E69138"/>
                </a:solidFill>
              </a:rPr>
              <a:t>User is not able to pick more quantity of product then 3</a:t>
            </a:r>
            <a:endParaRPr b="1" sz="1900">
              <a:solidFill>
                <a:srgbClr val="E69138"/>
              </a:solidFill>
            </a:endParaRPr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075" y="1139625"/>
            <a:ext cx="7006400" cy="34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25" y="517588"/>
            <a:ext cx="8153999" cy="41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E69138"/>
                </a:solidFill>
              </a:rPr>
              <a:t>User is not able to choose search bar using tab</a:t>
            </a:r>
            <a:endParaRPr b="1" sz="21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875" y="1017713"/>
            <a:ext cx="710565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44425" y="1373225"/>
            <a:ext cx="8520600" cy="28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1052625" y="287750"/>
            <a:ext cx="866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200">
                <a:solidFill>
                  <a:srgbClr val="E69138"/>
                </a:solidFill>
              </a:rPr>
              <a:t>https://www.dress-for-less.com/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200" y="863300"/>
            <a:ext cx="7033426" cy="38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63" y="602513"/>
            <a:ext cx="8751275" cy="39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E69138"/>
                </a:solidFill>
              </a:rPr>
              <a:t>User is not able to see a product picture</a:t>
            </a:r>
            <a:endParaRPr b="1" sz="1900">
              <a:solidFill>
                <a:srgbClr val="E69138"/>
              </a:solidFill>
            </a:endParaRPr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625" y="1017725"/>
            <a:ext cx="695325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 rotWithShape="1">
          <a:blip r:embed="rId3">
            <a:alphaModFix/>
          </a:blip>
          <a:srcRect b="1458" l="-2347" r="1153" t="0"/>
          <a:stretch/>
        </p:blipFill>
        <p:spPr>
          <a:xfrm>
            <a:off x="107100" y="403113"/>
            <a:ext cx="8929799" cy="43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E69138"/>
                </a:solidFill>
              </a:rPr>
              <a:t>Displayed wrong language in search bar</a:t>
            </a:r>
            <a:endParaRPr b="1" sz="1900">
              <a:solidFill>
                <a:srgbClr val="E69138"/>
              </a:solidFill>
            </a:endParaRPr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575" y="1141400"/>
            <a:ext cx="630555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63" y="1152481"/>
            <a:ext cx="8456075" cy="32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ctrTitle"/>
          </p:nvPr>
        </p:nvSpPr>
        <p:spPr>
          <a:xfrm>
            <a:off x="1420858" y="19268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latin typeface="Merriweather"/>
                <a:ea typeface="Merriweather"/>
                <a:cs typeface="Merriweather"/>
                <a:sym typeface="Merriweather"/>
              </a:rPr>
              <a:t>5</a:t>
            </a:r>
            <a:r>
              <a:rPr lang="en-GB" sz="3500">
                <a:latin typeface="Merriweather"/>
                <a:ea typeface="Merriweather"/>
                <a:cs typeface="Merriweather"/>
                <a:sym typeface="Merriweather"/>
              </a:rPr>
              <a:t>. Other types of Testing</a:t>
            </a:r>
            <a:endParaRPr sz="3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6" name="Google Shape;20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975" y="2357413"/>
            <a:ext cx="2451898" cy="162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E69138"/>
                </a:solidFill>
              </a:rPr>
              <a:t>Accessibility Testing</a:t>
            </a:r>
            <a:endParaRPr b="1" sz="1900">
              <a:solidFill>
                <a:srgbClr val="E69138"/>
              </a:solidFill>
            </a:endParaRPr>
          </a:p>
        </p:txBody>
      </p:sp>
      <p:sp>
        <p:nvSpPr>
          <p:cNvPr id="212" name="Google Shape;21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2200" y="941525"/>
            <a:ext cx="4129550" cy="39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E69138"/>
                </a:solidFill>
              </a:rPr>
              <a:t>Usability Testing</a:t>
            </a:r>
            <a:endParaRPr b="1" sz="1900">
              <a:solidFill>
                <a:srgbClr val="E69138"/>
              </a:solidFill>
            </a:endParaRPr>
          </a:p>
        </p:txBody>
      </p:sp>
      <p:sp>
        <p:nvSpPr>
          <p:cNvPr id="219" name="Google Shape;21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0875" y="1017725"/>
            <a:ext cx="6005525" cy="32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238575" y="84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E69138"/>
                </a:solidFill>
              </a:rPr>
              <a:t>Questions and Answers of the User in Usability Testing </a:t>
            </a:r>
            <a:endParaRPr b="1" sz="1900">
              <a:solidFill>
                <a:srgbClr val="E69138"/>
              </a:solidFill>
            </a:endParaRPr>
          </a:p>
        </p:txBody>
      </p:sp>
      <p:sp>
        <p:nvSpPr>
          <p:cNvPr id="226" name="Google Shape;226;p40"/>
          <p:cNvSpPr txBox="1"/>
          <p:nvPr>
            <p:ph idx="1" type="body"/>
          </p:nvPr>
        </p:nvSpPr>
        <p:spPr>
          <a:xfrm>
            <a:off x="494525" y="1420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Is the navigation within the software clear and simple?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Is the design clean and clutter-free?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Is there too much white space?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Does the logo link back to home?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Are there visual clues for links?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Do the look and feel of the application please the user’s eye?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Is the design consistent throughout the application?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Does the tooltip help the user?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900">
                <a:solidFill>
                  <a:srgbClr val="E69138"/>
                </a:solidFill>
              </a:rPr>
              <a:t>Exploratory Testing</a:t>
            </a:r>
            <a:endParaRPr b="1" sz="1900">
              <a:solidFill>
                <a:srgbClr val="E69138"/>
              </a:solidFill>
            </a:endParaRPr>
          </a:p>
        </p:txBody>
      </p:sp>
      <p:sp>
        <p:nvSpPr>
          <p:cNvPr id="232" name="Google Shape;23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4572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33" name="Google Shape;233;p41"/>
          <p:cNvPicPr preferRelativeResize="0"/>
          <p:nvPr/>
        </p:nvPicPr>
        <p:blipFill rotWithShape="1">
          <a:blip r:embed="rId4">
            <a:alphaModFix/>
          </a:blip>
          <a:srcRect b="-1389" l="-1390" r="1390" t="1390"/>
          <a:stretch/>
        </p:blipFill>
        <p:spPr>
          <a:xfrm>
            <a:off x="1194475" y="948850"/>
            <a:ext cx="652816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1248002" y="573925"/>
            <a:ext cx="6648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latin typeface="Merriweather"/>
                <a:ea typeface="Merriweather"/>
                <a:cs typeface="Merriweather"/>
                <a:sym typeface="Merriweather"/>
              </a:rPr>
              <a:t>Contents</a:t>
            </a:r>
            <a:endParaRPr sz="3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1456850"/>
            <a:ext cx="8520600" cy="28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>
                <a:solidFill>
                  <a:schemeClr val="dk1"/>
                </a:solidFill>
              </a:rPr>
              <a:t>Application analysis</a:t>
            </a:r>
            <a:endParaRPr>
              <a:solidFill>
                <a:schemeClr val="dk1"/>
              </a:solidFill>
            </a:endParaRPr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>
                <a:solidFill>
                  <a:schemeClr val="dk1"/>
                </a:solidFill>
              </a:rPr>
              <a:t>Test plan</a:t>
            </a:r>
            <a:endParaRPr>
              <a:solidFill>
                <a:schemeClr val="dk1"/>
              </a:solidFill>
            </a:endParaRPr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>
                <a:solidFill>
                  <a:schemeClr val="dk1"/>
                </a:solidFill>
              </a:rPr>
              <a:t>Functional testing in TestRail</a:t>
            </a:r>
            <a:endParaRPr>
              <a:solidFill>
                <a:schemeClr val="dk1"/>
              </a:solidFill>
            </a:endParaRPr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>
                <a:solidFill>
                  <a:schemeClr val="dk1"/>
                </a:solidFill>
              </a:rPr>
              <a:t>Bug report in Jira</a:t>
            </a:r>
            <a:endParaRPr>
              <a:solidFill>
                <a:schemeClr val="dk1"/>
              </a:solidFill>
            </a:endParaRPr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>
                <a:solidFill>
                  <a:schemeClr val="dk1"/>
                </a:solidFill>
              </a:rPr>
              <a:t>Other types of Testing</a:t>
            </a:r>
            <a:endParaRPr>
              <a:solidFill>
                <a:schemeClr val="dk1"/>
              </a:solidFill>
            </a:endParaRPr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>
                <a:solidFill>
                  <a:schemeClr val="dk1"/>
                </a:solidFill>
              </a:rPr>
              <a:t>Found issues and List of Recommendations</a:t>
            </a:r>
            <a:endParaRPr>
              <a:solidFill>
                <a:schemeClr val="dk1"/>
              </a:solidFill>
            </a:endParaRPr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>
                <a:solidFill>
                  <a:schemeClr val="dk1"/>
                </a:solidFill>
              </a:rPr>
              <a:t>SWOT analysis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type="ctrTitle"/>
          </p:nvPr>
        </p:nvSpPr>
        <p:spPr>
          <a:xfrm>
            <a:off x="1445233" y="20487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latin typeface="Merriweather"/>
                <a:ea typeface="Merriweather"/>
                <a:cs typeface="Merriweather"/>
                <a:sym typeface="Merriweather"/>
              </a:rPr>
              <a:t>6</a:t>
            </a:r>
            <a:r>
              <a:rPr lang="en-GB" sz="3500">
                <a:latin typeface="Merriweather"/>
                <a:ea typeface="Merriweather"/>
                <a:cs typeface="Merriweather"/>
                <a:sym typeface="Merriweather"/>
              </a:rPr>
              <a:t>. Found Issues and </a:t>
            </a:r>
            <a:endParaRPr sz="3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latin typeface="Merriweather"/>
                <a:ea typeface="Merriweather"/>
                <a:cs typeface="Merriweather"/>
                <a:sym typeface="Merriweather"/>
              </a:rPr>
              <a:t>     List of Recommendations</a:t>
            </a:r>
            <a:endParaRPr sz="3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9" name="Google Shape;23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000" y="1011725"/>
            <a:ext cx="1955282" cy="17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type="title"/>
          </p:nvPr>
        </p:nvSpPr>
        <p:spPr>
          <a:xfrm>
            <a:off x="311700" y="73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E69138"/>
                </a:solidFill>
              </a:rPr>
              <a:t>Found Issues</a:t>
            </a:r>
            <a:endParaRPr b="1" sz="1900">
              <a:solidFill>
                <a:srgbClr val="E69138"/>
              </a:solidFill>
            </a:endParaRPr>
          </a:p>
        </p:txBody>
      </p:sp>
      <p:sp>
        <p:nvSpPr>
          <p:cNvPr id="245" name="Google Shape;245;p43"/>
          <p:cNvSpPr txBox="1"/>
          <p:nvPr>
            <p:ph idx="1" type="body"/>
          </p:nvPr>
        </p:nvSpPr>
        <p:spPr>
          <a:xfrm>
            <a:off x="311700" y="1468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800"/>
              <a:buChar char="❖"/>
            </a:pPr>
            <a:r>
              <a:rPr lang="en-GB">
                <a:solidFill>
                  <a:schemeClr val="dk1"/>
                </a:solidFill>
              </a:rPr>
              <a:t>Displaying search suggestions in</a:t>
            </a:r>
            <a:r>
              <a:rPr lang="en-GB"/>
              <a:t> </a:t>
            </a:r>
            <a:r>
              <a:rPr lang="en-GB">
                <a:solidFill>
                  <a:srgbClr val="E69138"/>
                </a:solidFill>
              </a:rPr>
              <a:t>german language</a:t>
            </a:r>
            <a:r>
              <a:rPr lang="en-GB">
                <a:solidFill>
                  <a:srgbClr val="1D1C1D"/>
                </a:solidFill>
              </a:rPr>
              <a:t>.</a:t>
            </a:r>
            <a:endParaRPr>
              <a:solidFill>
                <a:srgbClr val="1D1C1D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800"/>
              <a:buChar char="❖"/>
            </a:pPr>
            <a:r>
              <a:rPr lang="en-GB">
                <a:solidFill>
                  <a:schemeClr val="dk1"/>
                </a:solidFill>
              </a:rPr>
              <a:t>After </a:t>
            </a:r>
            <a:r>
              <a:rPr lang="en-GB">
                <a:solidFill>
                  <a:schemeClr val="dk1"/>
                </a:solidFill>
              </a:rPr>
              <a:t>searching wrong product inscription comes in</a:t>
            </a:r>
            <a:r>
              <a:rPr lang="en-GB"/>
              <a:t> </a:t>
            </a:r>
            <a:r>
              <a:rPr lang="en-GB">
                <a:solidFill>
                  <a:srgbClr val="E69138"/>
                </a:solidFill>
              </a:rPr>
              <a:t>german language</a:t>
            </a:r>
            <a:r>
              <a:rPr lang="en-GB">
                <a:solidFill>
                  <a:srgbClr val="1D1C1D"/>
                </a:solidFill>
              </a:rPr>
              <a:t>.</a:t>
            </a:r>
            <a:endParaRPr>
              <a:solidFill>
                <a:srgbClr val="1D1C1D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800"/>
              <a:buChar char="❖"/>
            </a:pPr>
            <a:r>
              <a:rPr lang="en-GB">
                <a:solidFill>
                  <a:schemeClr val="dk1"/>
                </a:solidFill>
              </a:rPr>
              <a:t>User can’t add </a:t>
            </a:r>
            <a:r>
              <a:rPr lang="en-GB">
                <a:solidFill>
                  <a:srgbClr val="E69138"/>
                </a:solidFill>
              </a:rPr>
              <a:t>more than 3 products</a:t>
            </a:r>
            <a:r>
              <a:rPr lang="en-GB"/>
              <a:t> </a:t>
            </a:r>
            <a:r>
              <a:rPr lang="en-GB">
                <a:solidFill>
                  <a:schemeClr val="dk1"/>
                </a:solidFill>
              </a:rPr>
              <a:t>to shopping cart.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800"/>
              <a:buChar char="❖"/>
            </a:pPr>
            <a:r>
              <a:rPr lang="en-GB">
                <a:solidFill>
                  <a:schemeClr val="dk1"/>
                </a:solidFill>
              </a:rPr>
              <a:t>User can’t</a:t>
            </a:r>
            <a:r>
              <a:rPr lang="en-GB"/>
              <a:t> </a:t>
            </a:r>
            <a:r>
              <a:rPr lang="en-GB">
                <a:solidFill>
                  <a:srgbClr val="E69138"/>
                </a:solidFill>
              </a:rPr>
              <a:t>choose search bar</a:t>
            </a:r>
            <a:r>
              <a:rPr lang="en-GB"/>
              <a:t> </a:t>
            </a:r>
            <a:r>
              <a:rPr lang="en-GB">
                <a:solidFill>
                  <a:schemeClr val="dk1"/>
                </a:solidFill>
              </a:rPr>
              <a:t>while using tab.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800"/>
              <a:buChar char="❖"/>
            </a:pPr>
            <a:r>
              <a:rPr lang="en-GB">
                <a:solidFill>
                  <a:schemeClr val="dk1"/>
                </a:solidFill>
              </a:rPr>
              <a:t>User can’t see </a:t>
            </a:r>
            <a:r>
              <a:rPr lang="en-GB">
                <a:solidFill>
                  <a:srgbClr val="E69138"/>
                </a:solidFill>
              </a:rPr>
              <a:t>product pictures</a:t>
            </a:r>
            <a:r>
              <a:rPr lang="en-GB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800"/>
              <a:buChar char="❖"/>
            </a:pPr>
            <a:r>
              <a:rPr lang="en-GB">
                <a:solidFill>
                  <a:schemeClr val="dk1"/>
                </a:solidFill>
              </a:rPr>
              <a:t>User can’t click </a:t>
            </a:r>
            <a:r>
              <a:rPr lang="en-GB">
                <a:solidFill>
                  <a:srgbClr val="E69138"/>
                </a:solidFill>
              </a:rPr>
              <a:t>5 images in a row</a:t>
            </a:r>
            <a:r>
              <a:rPr lang="en-GB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E69138"/>
                </a:solidFill>
              </a:rPr>
              <a:t>R</a:t>
            </a:r>
            <a:r>
              <a:rPr b="1" lang="en-GB" sz="1900">
                <a:solidFill>
                  <a:srgbClr val="E69138"/>
                </a:solidFill>
              </a:rPr>
              <a:t>ecommendations for improvements</a:t>
            </a:r>
            <a:endParaRPr b="1" sz="1900">
              <a:solidFill>
                <a:srgbClr val="E69138"/>
              </a:solidFill>
            </a:endParaRPr>
          </a:p>
        </p:txBody>
      </p:sp>
      <p:sp>
        <p:nvSpPr>
          <p:cNvPr id="251" name="Google Shape;251;p44"/>
          <p:cNvSpPr txBox="1"/>
          <p:nvPr>
            <p:ph idx="1" type="body"/>
          </p:nvPr>
        </p:nvSpPr>
        <p:spPr>
          <a:xfrm>
            <a:off x="311700" y="1437325"/>
            <a:ext cx="8520600" cy="29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-GB">
                <a:solidFill>
                  <a:schemeClr val="dk1"/>
                </a:solidFill>
              </a:rPr>
              <a:t>There should be used separated URL links for different languages.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-GB">
                <a:solidFill>
                  <a:schemeClr val="dk1"/>
                </a:solidFill>
              </a:rPr>
              <a:t>Searchbar should be working impeccably.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-GB">
                <a:solidFill>
                  <a:schemeClr val="dk1"/>
                </a:solidFill>
              </a:rPr>
              <a:t>Shopping cart should be able to add as many products as user wants.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-GB">
                <a:solidFill>
                  <a:schemeClr val="dk1"/>
                </a:solidFill>
              </a:rPr>
              <a:t>Website should run without crashing when person clicking different pictures on main page.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-GB">
                <a:solidFill>
                  <a:schemeClr val="dk1"/>
                </a:solidFill>
              </a:rPr>
              <a:t>Pictures on website should be accurate.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>
            <p:ph type="ctrTitle"/>
          </p:nvPr>
        </p:nvSpPr>
        <p:spPr>
          <a:xfrm>
            <a:off x="1445233" y="20487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latin typeface="Merriweather"/>
                <a:ea typeface="Merriweather"/>
                <a:cs typeface="Merriweather"/>
                <a:sym typeface="Merriweather"/>
              </a:rPr>
              <a:t>7</a:t>
            </a:r>
            <a:r>
              <a:rPr lang="en-GB" sz="3500">
                <a:latin typeface="Merriweather"/>
                <a:ea typeface="Merriweather"/>
                <a:cs typeface="Merriweather"/>
                <a:sym typeface="Merriweather"/>
              </a:rPr>
              <a:t>. SWOT analysis</a:t>
            </a:r>
            <a:endParaRPr sz="3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7" name="Google Shape;2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900" y="1042150"/>
            <a:ext cx="2212152" cy="215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/>
          <p:nvPr>
            <p:ph type="title"/>
          </p:nvPr>
        </p:nvSpPr>
        <p:spPr>
          <a:xfrm>
            <a:off x="1714650" y="445025"/>
            <a:ext cx="603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E69138"/>
                </a:solidFill>
              </a:rPr>
              <a:t>SWOT analysis www.dress-for-less.com</a:t>
            </a:r>
            <a:endParaRPr b="1" sz="1900">
              <a:solidFill>
                <a:srgbClr val="E69138"/>
              </a:solidFill>
            </a:endParaRPr>
          </a:p>
        </p:txBody>
      </p:sp>
      <p:sp>
        <p:nvSpPr>
          <p:cNvPr id="263" name="Google Shape;263;p46"/>
          <p:cNvSpPr/>
          <p:nvPr/>
        </p:nvSpPr>
        <p:spPr>
          <a:xfrm>
            <a:off x="782100" y="1017725"/>
            <a:ext cx="3789900" cy="1823400"/>
          </a:xfrm>
          <a:prstGeom prst="bevel">
            <a:avLst>
              <a:gd fmla="val 125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Strengths: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 lot of discounts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 lot of various brands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Simple interface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Simple registration form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Mobile optimized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6"/>
          <p:cNvSpPr/>
          <p:nvPr/>
        </p:nvSpPr>
        <p:spPr>
          <a:xfrm>
            <a:off x="782100" y="2841125"/>
            <a:ext cx="3789900" cy="1823400"/>
          </a:xfrm>
          <a:prstGeom prst="bevel">
            <a:avLst>
              <a:gd fmla="val 12500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Opportunities: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Loading 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New design trends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Quick contact with client</a:t>
            </a:r>
            <a:endParaRPr/>
          </a:p>
        </p:txBody>
      </p:sp>
      <p:sp>
        <p:nvSpPr>
          <p:cNvPr id="265" name="Google Shape;265;p46"/>
          <p:cNvSpPr/>
          <p:nvPr/>
        </p:nvSpPr>
        <p:spPr>
          <a:xfrm>
            <a:off x="4572000" y="2841125"/>
            <a:ext cx="3904200" cy="1823400"/>
          </a:xfrm>
          <a:prstGeom prst="beve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Threats: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Competition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Limited country delivery (Covid19)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Changing customer needs</a:t>
            </a:r>
            <a:endParaRPr/>
          </a:p>
        </p:txBody>
      </p:sp>
      <p:sp>
        <p:nvSpPr>
          <p:cNvPr id="266" name="Google Shape;266;p46"/>
          <p:cNvSpPr/>
          <p:nvPr/>
        </p:nvSpPr>
        <p:spPr>
          <a:xfrm>
            <a:off x="4572000" y="1017725"/>
            <a:ext cx="3904200" cy="1823400"/>
          </a:xfrm>
          <a:prstGeom prst="bevel">
            <a:avLst>
              <a:gd fmla="val 12500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Weaknesses: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Slow response speed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 lot of bugs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Long subscription process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1664608" y="19634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50850" lvl="0" marL="457200" rtl="0" algn="ctr">
              <a:spcBef>
                <a:spcPts val="0"/>
              </a:spcBef>
              <a:spcAft>
                <a:spcPts val="0"/>
              </a:spcAft>
              <a:buSzPts val="3500"/>
              <a:buFont typeface="Merriweather"/>
              <a:buAutoNum type="arabicPeriod"/>
            </a:pPr>
            <a:r>
              <a:rPr lang="en-GB" sz="3500">
                <a:latin typeface="Merriweather"/>
                <a:ea typeface="Merriweather"/>
                <a:cs typeface="Merriweather"/>
                <a:sym typeface="Merriweather"/>
              </a:rPr>
              <a:t>Application analysis</a:t>
            </a:r>
            <a:endParaRPr sz="3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900" y="371775"/>
            <a:ext cx="1777505" cy="16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E69138"/>
                </a:solidFill>
              </a:rPr>
              <a:t>What type of application you have?</a:t>
            </a:r>
            <a:endParaRPr b="1" sz="19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We have a responsive web application. It can be viewed on mobile devices too.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1900">
                <a:solidFill>
                  <a:srgbClr val="FF0000"/>
                </a:solidFill>
              </a:rPr>
              <a:t> </a:t>
            </a:r>
            <a:r>
              <a:rPr b="1" lang="en-GB" sz="1900">
                <a:solidFill>
                  <a:srgbClr val="E69138"/>
                </a:solidFill>
              </a:rPr>
              <a:t>What is the purpose of the application?</a:t>
            </a:r>
            <a:endParaRPr b="1" sz="19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We have an e-commerce web site to sell outlet fashion for men, women and kids.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98850" y="1030600"/>
            <a:ext cx="894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00">
                <a:solidFill>
                  <a:srgbClr val="E69138"/>
                </a:solidFill>
              </a:rPr>
              <a:t> </a:t>
            </a:r>
            <a:r>
              <a:rPr b="1" lang="en-GB" sz="1900">
                <a:solidFill>
                  <a:srgbClr val="E69138"/>
                </a:solidFill>
              </a:rPr>
              <a:t>What are the main sections/groups of functionalities that you can identify?</a:t>
            </a:r>
            <a:endParaRPr b="1" sz="19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  Main sections/ groups are as follows: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5" name="Google Shape;85;p18"/>
          <p:cNvGraphicFramePr/>
          <p:nvPr/>
        </p:nvGraphicFramePr>
        <p:xfrm>
          <a:off x="952500" y="21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{463C675C-C424-4750-B471-1615FFB08AEC}</a:tableStyleId>
              </a:tblPr>
              <a:tblGrid>
                <a:gridCol w="3619500"/>
                <a:gridCol w="3619500"/>
              </a:tblGrid>
              <a:tr h="260985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-GB"/>
                        <a:t>Login </a:t>
                      </a:r>
                      <a:endParaRPr b="1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-Register</a:t>
                      </a:r>
                      <a:endParaRPr i="1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-GB"/>
                        <a:t>For whom</a:t>
                      </a:r>
                      <a:endParaRPr b="1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-Men</a:t>
                      </a:r>
                      <a:endParaRPr i="1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-Women</a:t>
                      </a:r>
                      <a:endParaRPr i="1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-Kids</a:t>
                      </a:r>
                      <a:endParaRPr i="1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-GB"/>
                        <a:t>Categories</a:t>
                      </a:r>
                      <a:endParaRPr b="1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-Clothing</a:t>
                      </a:r>
                      <a:endParaRPr i="1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-Shoes</a:t>
                      </a:r>
                      <a:endParaRPr i="1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-Accessories</a:t>
                      </a:r>
                      <a:endParaRPr i="1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-Sport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-GB"/>
                        <a:t>Product list</a:t>
                      </a:r>
                      <a:endParaRPr b="1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-Filter</a:t>
                      </a:r>
                      <a:endParaRPr i="1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-GB"/>
                        <a:t>Product details</a:t>
                      </a:r>
                      <a:endParaRPr b="1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-GB"/>
                        <a:t>Payment/ Checkout</a:t>
                      </a:r>
                      <a:endParaRPr b="1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-Shipping details</a:t>
                      </a:r>
                      <a:endParaRPr i="1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-Invoice details</a:t>
                      </a:r>
                      <a:endParaRPr i="1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-GB"/>
                        <a:t>Wishlist</a:t>
                      </a:r>
                      <a:endParaRPr b="1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-GB"/>
                        <a:t>Cart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104500" y="494325"/>
            <a:ext cx="8775300" cy="3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E69138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69138"/>
                </a:solidFill>
              </a:rPr>
              <a:t> Identify all types of testing that you will be able to perform for this application:</a:t>
            </a:r>
            <a:endParaRPr b="1">
              <a:solidFill>
                <a:srgbClr val="E69138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                                            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                                          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900" y="1627125"/>
            <a:ext cx="1889249" cy="9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300" y="2254875"/>
            <a:ext cx="1889249" cy="9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475" y="2833850"/>
            <a:ext cx="1889249" cy="9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025" y="3455100"/>
            <a:ext cx="1889249" cy="9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3168975" y="1543800"/>
            <a:ext cx="354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Functional Testing</a:t>
            </a:r>
            <a:endParaRPr sz="1800"/>
          </a:p>
        </p:txBody>
      </p:sp>
      <p:sp>
        <p:nvSpPr>
          <p:cNvPr id="96" name="Google Shape;96;p19"/>
          <p:cNvSpPr txBox="1"/>
          <p:nvPr/>
        </p:nvSpPr>
        <p:spPr>
          <a:xfrm>
            <a:off x="3632125" y="2110038"/>
            <a:ext cx="493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Accessibility Testing</a:t>
            </a:r>
            <a:endParaRPr sz="1800"/>
          </a:p>
        </p:txBody>
      </p:sp>
      <p:sp>
        <p:nvSpPr>
          <p:cNvPr id="97" name="Google Shape;97;p19"/>
          <p:cNvSpPr txBox="1"/>
          <p:nvPr/>
        </p:nvSpPr>
        <p:spPr>
          <a:xfrm>
            <a:off x="4058725" y="2676300"/>
            <a:ext cx="341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Usability Testing</a:t>
            </a:r>
            <a:endParaRPr sz="1800"/>
          </a:p>
        </p:txBody>
      </p:sp>
      <p:sp>
        <p:nvSpPr>
          <p:cNvPr id="98" name="Google Shape;98;p19"/>
          <p:cNvSpPr txBox="1"/>
          <p:nvPr/>
        </p:nvSpPr>
        <p:spPr>
          <a:xfrm>
            <a:off x="4387800" y="3316775"/>
            <a:ext cx="291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Exploratory Testing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0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900">
                <a:solidFill>
                  <a:srgbClr val="E69138"/>
                </a:solidFill>
              </a:rPr>
              <a:t>Create a list of test cases for whole application </a:t>
            </a:r>
            <a:endParaRPr b="1" sz="4020">
              <a:solidFill>
                <a:srgbClr val="E691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775300" cy="3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900">
              <a:solidFill>
                <a:srgbClr val="FF0000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9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50" y="981839"/>
            <a:ext cx="8084702" cy="36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ctrTitle"/>
          </p:nvPr>
        </p:nvSpPr>
        <p:spPr>
          <a:xfrm>
            <a:off x="2298408" y="19756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latin typeface="Merriweather"/>
                <a:ea typeface="Merriweather"/>
                <a:cs typeface="Merriweather"/>
                <a:sym typeface="Merriweather"/>
              </a:rPr>
              <a:t>2. Test plan</a:t>
            </a:r>
            <a:endParaRPr sz="3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3775" y="1298100"/>
            <a:ext cx="1993608" cy="1993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